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7"/>
  </p:notesMasterIdLst>
  <p:sldIdLst>
    <p:sldId id="286" r:id="rId2"/>
    <p:sldId id="293" r:id="rId3"/>
    <p:sldId id="294" r:id="rId4"/>
    <p:sldId id="289" r:id="rId5"/>
    <p:sldId id="298" r:id="rId6"/>
    <p:sldId id="301" r:id="rId7"/>
    <p:sldId id="300" r:id="rId8"/>
    <p:sldId id="302" r:id="rId9"/>
    <p:sldId id="311" r:id="rId10"/>
    <p:sldId id="308" r:id="rId11"/>
    <p:sldId id="303" r:id="rId12"/>
    <p:sldId id="306" r:id="rId13"/>
    <p:sldId id="310" r:id="rId14"/>
    <p:sldId id="258" r:id="rId15"/>
    <p:sldId id="307" r:id="rId16"/>
    <p:sldId id="309" r:id="rId17"/>
    <p:sldId id="271" r:id="rId18"/>
    <p:sldId id="270" r:id="rId19"/>
    <p:sldId id="272" r:id="rId20"/>
    <p:sldId id="268" r:id="rId21"/>
    <p:sldId id="267" r:id="rId22"/>
    <p:sldId id="266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96" r:id="rId36"/>
  </p:sldIdLst>
  <p:sldSz cx="9144000" cy="6858000" type="screen4x3"/>
  <p:notesSz cx="6858000" cy="9144000"/>
  <p:custDataLst>
    <p:tags r:id="rId3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3300"/>
    <a:srgbClr val="A4E36B"/>
    <a:srgbClr val="800000"/>
    <a:srgbClr val="75CC2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66" autoAdjust="0"/>
    <p:restoredTop sz="86441" autoAdjust="0"/>
  </p:normalViewPr>
  <p:slideViewPr>
    <p:cSldViewPr snapToGrid="0">
      <p:cViewPr varScale="1">
        <p:scale>
          <a:sx n="73" d="100"/>
          <a:sy n="73" d="100"/>
        </p:scale>
        <p:origin x="-121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04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BAD13-8B9F-4FAE-ADF2-C3930FEBF0C6}" type="datetimeFigureOut">
              <a:rPr lang="ru-RU" smtClean="0"/>
              <a:pPr/>
              <a:t>15.12.2017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DD7A70-30E6-450D-9F8C-03E6450E183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75817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D7A70-30E6-450D-9F8C-03E6450E1839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92709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D7A70-30E6-450D-9F8C-03E6450E1839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70380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F6096-0D87-4377-A4B9-4741F0D89D2B}" type="datetime1">
              <a:rPr lang="ru-RU" smtClean="0"/>
              <a:pPr/>
              <a:t>15.12.2017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BC7-99AB-470B-8C79-5FA2821568A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D1C97-EB29-4E65-89D7-4B5DDD2A1BF9}" type="datetime1">
              <a:rPr lang="ru-RU" smtClean="0"/>
              <a:pPr/>
              <a:t>15.12.2017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BC7-99AB-470B-8C79-5FA2821568A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62519-41BF-46C8-99BE-1BF08993CEF4}" type="datetime1">
              <a:rPr lang="ru-RU" smtClean="0"/>
              <a:pPr/>
              <a:t>15.12.2017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BC7-99AB-470B-8C79-5FA2821568A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1B1A1-2A43-4643-8E64-31BEC53B7735}" type="datetime1">
              <a:rPr lang="ru-RU" smtClean="0"/>
              <a:pPr/>
              <a:t>15.12.2017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BC7-99AB-470B-8C79-5FA2821568A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4E2DF-7D3E-4798-86D9-2A259CE777FD}" type="datetime1">
              <a:rPr lang="ru-RU" smtClean="0"/>
              <a:pPr/>
              <a:t>15.12.2017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F764BC7-99AB-470B-8C79-5FA2821568A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716E2-9C93-4FAD-9ECB-1C44CDD2DD28}" type="datetime1">
              <a:rPr lang="ru-RU" smtClean="0"/>
              <a:pPr/>
              <a:t>15.12.2017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BC7-99AB-470B-8C79-5FA2821568A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7875B-89A9-495F-B84F-961EFB27C612}" type="datetime1">
              <a:rPr lang="ru-RU" smtClean="0"/>
              <a:pPr/>
              <a:t>15.12.2017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BC7-99AB-470B-8C79-5FA2821568A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37DC9-6D55-4A1E-BB81-3E4030C719D8}" type="datetime1">
              <a:rPr lang="ru-RU" smtClean="0"/>
              <a:pPr/>
              <a:t>15.12.2017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BC7-99AB-470B-8C79-5FA2821568A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CEB10-002E-42F3-A560-7C16DBC7E3D3}" type="datetime1">
              <a:rPr lang="ru-RU" smtClean="0"/>
              <a:pPr/>
              <a:t>15.12.2017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BC7-99AB-470B-8C79-5FA2821568A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79090-1228-41C3-9FF9-17B6A140E82E}" type="datetime1">
              <a:rPr lang="ru-RU" smtClean="0"/>
              <a:pPr/>
              <a:t>15.12.2017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BC7-99AB-470B-8C79-5FA2821568A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AE66A-17F4-4B62-BB64-B0CE47B66EF8}" type="datetime1">
              <a:rPr lang="ru-RU" smtClean="0"/>
              <a:pPr/>
              <a:t>15.12.2017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BC7-99AB-470B-8C79-5FA2821568A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7FCF588-D1DC-41FD-B0DF-EF00B2107266}" type="datetime1">
              <a:rPr lang="ru-RU" smtClean="0"/>
              <a:pPr/>
              <a:t>15.12.2017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F764BC7-99AB-470B-8C79-5FA2821568A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3.jpe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BC7-99AB-470B-8C79-5FA2821568AE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76248" y="234664"/>
            <a:ext cx="6421820" cy="28133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Створення ситуації успіху для  учнів з особливими освітніми потребами</a:t>
            </a:r>
          </a:p>
          <a:p>
            <a:pPr algn="ctr"/>
            <a: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(обмін досвідом)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76248" y="4072327"/>
            <a:ext cx="6421820" cy="2296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70C0"/>
                </a:solidFill>
                <a:latin typeface="+mj-lt"/>
              </a:rPr>
              <a:t>НІКОПОЛЬСЬКИЙ ПРОФЕСІЙНИЙ ЛІЦЕЙ</a:t>
            </a:r>
          </a:p>
          <a:p>
            <a:pPr algn="ctr"/>
            <a:r>
              <a:rPr lang="uk-UA" b="1" dirty="0" smtClean="0">
                <a:solidFill>
                  <a:srgbClr val="0070C0"/>
                </a:solidFill>
                <a:latin typeface="+mj-lt"/>
              </a:rPr>
              <a:t>Майстер виробничого навчання по професії</a:t>
            </a:r>
          </a:p>
          <a:p>
            <a:pPr algn="ctr"/>
            <a:r>
              <a:rPr lang="uk-UA" b="1" dirty="0" smtClean="0">
                <a:solidFill>
                  <a:srgbClr val="0070C0"/>
                </a:solidFill>
                <a:latin typeface="+mj-lt"/>
              </a:rPr>
              <a:t> «маляр, штукатур» </a:t>
            </a:r>
          </a:p>
          <a:p>
            <a:pPr algn="ctr"/>
            <a:r>
              <a:rPr lang="uk-UA" b="1" u="sng" dirty="0" err="1" smtClean="0">
                <a:solidFill>
                  <a:srgbClr val="0070C0"/>
                </a:solidFill>
                <a:latin typeface="+mj-lt"/>
              </a:rPr>
              <a:t>Миролюбова</a:t>
            </a:r>
            <a:r>
              <a:rPr lang="uk-UA" b="1" u="sng" dirty="0" smtClean="0">
                <a:solidFill>
                  <a:srgbClr val="0070C0"/>
                </a:solidFill>
                <a:latin typeface="+mj-lt"/>
              </a:rPr>
              <a:t> Ярослава Іванівна</a:t>
            </a:r>
          </a:p>
          <a:p>
            <a:pPr algn="ctr"/>
            <a:endParaRPr lang="uk-UA" b="1" dirty="0" smtClean="0">
              <a:solidFill>
                <a:srgbClr val="0070C0"/>
              </a:solidFill>
              <a:latin typeface="+mj-lt"/>
            </a:endParaRPr>
          </a:p>
          <a:p>
            <a:pPr algn="ctr"/>
            <a:r>
              <a:rPr lang="uk-UA" b="1" dirty="0" smtClean="0">
                <a:solidFill>
                  <a:srgbClr val="0070C0"/>
                </a:solidFill>
                <a:latin typeface="+mj-lt"/>
              </a:rPr>
              <a:t>2017 рік</a:t>
            </a:r>
            <a:endParaRPr lang="ru-RU" b="1" dirty="0">
              <a:solidFill>
                <a:srgbClr val="0070C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Виконані реальні дипломні роботи</a:t>
            </a:r>
            <a:endParaRPr lang="ru-RU" dirty="0"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2634" y="1492295"/>
            <a:ext cx="3228210" cy="1955627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BC7-99AB-470B-8C79-5FA2821568AE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25105" y="1912883"/>
            <a:ext cx="15385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Навчальні </a:t>
            </a:r>
            <a:r>
              <a:rPr lang="uk-UA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кабінети</a:t>
            </a:r>
            <a:endParaRPr lang="ru-RU" sz="24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3171" y="1535263"/>
            <a:ext cx="3398847" cy="1912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2634" y="1535263"/>
            <a:ext cx="3259527" cy="189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242"/>
          <a:stretch/>
        </p:blipFill>
        <p:spPr bwMode="auto">
          <a:xfrm>
            <a:off x="3294051" y="3092462"/>
            <a:ext cx="2897532" cy="2063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717" y="3184634"/>
            <a:ext cx="2901659" cy="1843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9503" y="4937016"/>
            <a:ext cx="2627587" cy="170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289"/>
          <a:stretch/>
        </p:blipFill>
        <p:spPr bwMode="auto">
          <a:xfrm>
            <a:off x="6345206" y="3679711"/>
            <a:ext cx="2609608" cy="173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503" y="4937017"/>
            <a:ext cx="2551730" cy="170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51060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Гурткова робота</a:t>
            </a:r>
            <a:endParaRPr lang="ru-RU" dirty="0"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BC7-99AB-470B-8C79-5FA2821568AE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5" name="Объект 4" descr="D:\фото\145495281630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406" y="1357815"/>
            <a:ext cx="2618704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фото\145494891157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6911" y="1266758"/>
            <a:ext cx="1705315" cy="2184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фото\IMG_20151007_10524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3081" y="2848542"/>
            <a:ext cx="1690919" cy="2622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фото\IMG_20161230_08335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93205"/>
            <a:ext cx="1828800" cy="2373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фото\IMG_20151007_105409_2CS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64428" y="1408425"/>
            <a:ext cx="1259373" cy="2184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фото\145494748724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13386" y="2848542"/>
            <a:ext cx="1756831" cy="2524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F:\фото 179\IMG_20170203_105010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89569" y="4633377"/>
            <a:ext cx="1723818" cy="2148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фото\1454947617258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20498" y="1119305"/>
            <a:ext cx="1743951" cy="2081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F:\фото 179\IMG_20170203_105307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81249" y="4881093"/>
            <a:ext cx="1621103" cy="1900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фото\IMG_20170124_090706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68219" y="3080868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F:\фото 179\IMG_20170203_104421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84469" y="5048518"/>
            <a:ext cx="1349375" cy="1733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фото\IMG_20151007_105313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861743" y="3971974"/>
            <a:ext cx="1648495" cy="2568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02175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Конкурсні вироби учнів</a:t>
            </a:r>
            <a:endParaRPr lang="ru-RU" sz="4000" dirty="0"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561"/>
          <a:stretch/>
        </p:blipFill>
        <p:spPr>
          <a:xfrm>
            <a:off x="128790" y="1152284"/>
            <a:ext cx="3335628" cy="2536848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5937" y="1152282"/>
            <a:ext cx="3096344" cy="32620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3187" y="3786389"/>
            <a:ext cx="3030813" cy="26401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43561" y="1152282"/>
            <a:ext cx="1942784" cy="2253070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642" y="4114800"/>
            <a:ext cx="1830161" cy="2417541"/>
          </a:xfrm>
          <a:prstGeom prst="rect">
            <a:avLst/>
          </a:prstGeom>
        </p:spPr>
      </p:pic>
      <p:pic>
        <p:nvPicPr>
          <p:cNvPr id="1026" name="Picture 2" descr="F:\фото 2\IMG_20171114_115115_HDR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18" t="3226" r="26938"/>
          <a:stretch/>
        </p:blipFill>
        <p:spPr bwMode="auto">
          <a:xfrm>
            <a:off x="2611155" y="4067584"/>
            <a:ext cx="3310758" cy="263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1253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721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Конкурсні вироби учнів</a:t>
            </a:r>
            <a:endParaRPr lang="ru-RU" dirty="0"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911662" y="6402964"/>
            <a:ext cx="762000" cy="365125"/>
          </a:xfrm>
        </p:spPr>
        <p:txBody>
          <a:bodyPr/>
          <a:lstStyle/>
          <a:p>
            <a:fld id="{BF764BC7-99AB-470B-8C79-5FA2821568AE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2050" name="Picture 2" descr="F:\фото 2\IMG_20171114_115212_HDR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7970"/>
          <a:stretch/>
        </p:blipFill>
        <p:spPr bwMode="auto">
          <a:xfrm>
            <a:off x="457201" y="903890"/>
            <a:ext cx="2779985" cy="203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фото 2\IMG_20171114_115149_HD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86" r="14829"/>
          <a:stretch/>
        </p:blipFill>
        <p:spPr bwMode="auto">
          <a:xfrm>
            <a:off x="3391835" y="951009"/>
            <a:ext cx="3205655" cy="195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фото 2\IMG_20171114_114501_HD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3166" y="-14339944"/>
            <a:ext cx="2421880" cy="339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фото 2\IMG_20171114_114254_HDR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188"/>
          <a:stretch/>
        </p:blipFill>
        <p:spPr bwMode="auto">
          <a:xfrm rot="5400000">
            <a:off x="5495312" y="2200743"/>
            <a:ext cx="4730666" cy="223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фото 2\IMG_20171114_114213_HDR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74" r="17848"/>
          <a:stretch/>
        </p:blipFill>
        <p:spPr bwMode="auto">
          <a:xfrm>
            <a:off x="194442" y="2538071"/>
            <a:ext cx="1839310" cy="414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169"/>
          <a:stretch/>
        </p:blipFill>
        <p:spPr bwMode="auto">
          <a:xfrm>
            <a:off x="2252267" y="3012661"/>
            <a:ext cx="4345223" cy="2882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90648" y="5895133"/>
            <a:ext cx="56020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i="1" dirty="0">
                <a:solidFill>
                  <a:srgbClr val="0070C0"/>
                </a:solidFill>
              </a:rPr>
              <a:t>Творчі здібності властиві будь-якій людині</a:t>
            </a:r>
            <a:endParaRPr lang="ru-RU" sz="3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1128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659345"/>
            <a:ext cx="9033581" cy="4221575"/>
          </a:xfrm>
          <a:prstGeom prst="rect">
            <a:avLst/>
          </a:prstGeom>
          <a:solidFill>
            <a:schemeClr val="lt1">
              <a:alpha val="9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64183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КАЛЕЙДОСКОП ВИХОВНИХ ГОДИН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8419679" y="6159696"/>
            <a:ext cx="451003" cy="365125"/>
          </a:xfrm>
        </p:spPr>
        <p:txBody>
          <a:bodyPr/>
          <a:lstStyle/>
          <a:p>
            <a:fld id="{BF764BC7-99AB-470B-8C79-5FA2821568AE}" type="slidenum">
              <a:rPr lang="ru-RU" smtClean="0">
                <a:solidFill>
                  <a:schemeClr val="bg1"/>
                </a:solidFill>
              </a:rPr>
              <a:pPr/>
              <a:t>14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20951659">
            <a:off x="-617184" y="4832891"/>
            <a:ext cx="9944699" cy="742261"/>
          </a:xfrm>
          <a:prstGeom prst="rect">
            <a:avLst/>
          </a:prstGeom>
          <a:solidFill>
            <a:srgbClr val="FFFF00">
              <a:alpha val="59000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 rot="20951659">
            <a:off x="333621" y="5238505"/>
            <a:ext cx="8123985" cy="575569"/>
          </a:xfrm>
          <a:prstGeom prst="rect">
            <a:avLst/>
          </a:prstGeom>
          <a:solidFill>
            <a:srgbClr val="FFFF00">
              <a:alpha val="59000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Picture 7" descr="E:\Изображение 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341534" y="2960968"/>
            <a:ext cx="3074394" cy="1941301"/>
          </a:xfrm>
          <a:prstGeom prst="rect">
            <a:avLst/>
          </a:prstGeom>
          <a:noFill/>
        </p:spPr>
      </p:pic>
      <p:pic>
        <p:nvPicPr>
          <p:cNvPr id="16" name="Picture 15" descr="E:\фото 172\IMG_1090.JP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 l="10902" r="7615" b="4400"/>
          <a:stretch>
            <a:fillRect/>
          </a:stretch>
        </p:blipFill>
        <p:spPr bwMode="auto">
          <a:xfrm>
            <a:off x="2503642" y="2562285"/>
            <a:ext cx="3123435" cy="2061333"/>
          </a:xfrm>
          <a:prstGeom prst="rect">
            <a:avLst/>
          </a:prstGeom>
          <a:noFill/>
        </p:spPr>
      </p:pic>
      <p:pic>
        <p:nvPicPr>
          <p:cNvPr id="17" name="Picture 14" descr="E:\фото 172\IMG_1093.JPG"/>
          <p:cNvPicPr>
            <a:picLocks noChangeAspect="1" noChangeArrowheads="1"/>
          </p:cNvPicPr>
          <p:nvPr/>
        </p:nvPicPr>
        <p:blipFill>
          <a:blip r:embed="rId5" cstate="print"/>
          <a:srcRect r="15436"/>
          <a:stretch>
            <a:fillRect/>
          </a:stretch>
        </p:blipFill>
        <p:spPr bwMode="auto">
          <a:xfrm>
            <a:off x="3174024" y="835269"/>
            <a:ext cx="2383862" cy="1544959"/>
          </a:xfrm>
          <a:prstGeom prst="rect">
            <a:avLst/>
          </a:prstGeom>
          <a:noFill/>
        </p:spPr>
      </p:pic>
      <p:sp>
        <p:nvSpPr>
          <p:cNvPr id="18" name="Равнобедренный треугольник 17"/>
          <p:cNvSpPr/>
          <p:nvPr/>
        </p:nvSpPr>
        <p:spPr>
          <a:xfrm>
            <a:off x="2260588" y="1985730"/>
            <a:ext cx="431573" cy="431573"/>
          </a:xfrm>
          <a:prstGeom prst="triangle">
            <a:avLst>
              <a:gd name="adj" fmla="val 100000"/>
            </a:avLst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9" name="Picture 9" descr="E:\IMG_10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276" y="1028699"/>
            <a:ext cx="2289908" cy="1288073"/>
          </a:xfrm>
          <a:prstGeom prst="rect">
            <a:avLst/>
          </a:prstGeom>
          <a:noFill/>
        </p:spPr>
      </p:pic>
      <p:pic>
        <p:nvPicPr>
          <p:cNvPr id="20" name="Picture 13" descr="E:\фото 172\IMG_109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6775" y="4826977"/>
            <a:ext cx="2927838" cy="1723292"/>
          </a:xfrm>
          <a:prstGeom prst="rect">
            <a:avLst/>
          </a:prstGeom>
          <a:noFill/>
        </p:spPr>
      </p:pic>
      <p:sp>
        <p:nvSpPr>
          <p:cNvPr id="15" name="Равнобедренный треугольник 14"/>
          <p:cNvSpPr/>
          <p:nvPr/>
        </p:nvSpPr>
        <p:spPr>
          <a:xfrm>
            <a:off x="5279278" y="1935906"/>
            <a:ext cx="431573" cy="431573"/>
          </a:xfrm>
          <a:prstGeom prst="triangle">
            <a:avLst>
              <a:gd name="adj" fmla="val 100000"/>
            </a:avLst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Равнобедренный треугольник 20"/>
          <p:cNvSpPr/>
          <p:nvPr/>
        </p:nvSpPr>
        <p:spPr>
          <a:xfrm>
            <a:off x="1862002" y="5148030"/>
            <a:ext cx="431573" cy="431573"/>
          </a:xfrm>
          <a:prstGeom prst="triangle">
            <a:avLst>
              <a:gd name="adj" fmla="val 100000"/>
            </a:avLst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Равнобедренный треугольник 21"/>
          <p:cNvSpPr/>
          <p:nvPr/>
        </p:nvSpPr>
        <p:spPr>
          <a:xfrm>
            <a:off x="5302724" y="4333276"/>
            <a:ext cx="431573" cy="431573"/>
          </a:xfrm>
          <a:prstGeom prst="triangle">
            <a:avLst>
              <a:gd name="adj" fmla="val 100000"/>
            </a:avLst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Фигура, имеющая форму буквы L 22"/>
          <p:cNvSpPr/>
          <p:nvPr/>
        </p:nvSpPr>
        <p:spPr>
          <a:xfrm rot="16200000" flipV="1">
            <a:off x="-627168" y="3458291"/>
            <a:ext cx="2875088" cy="1620751"/>
          </a:xfrm>
          <a:prstGeom prst="corner">
            <a:avLst>
              <a:gd name="adj1" fmla="val 16120"/>
              <a:gd name="adj2" fmla="val 1611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Равнобедренный треугольник 23"/>
          <p:cNvSpPr/>
          <p:nvPr/>
        </p:nvSpPr>
        <p:spPr>
          <a:xfrm rot="5645216">
            <a:off x="2562456" y="6261722"/>
            <a:ext cx="431573" cy="431573"/>
          </a:xfrm>
          <a:prstGeom prst="triangle">
            <a:avLst>
              <a:gd name="adj" fmla="val 100000"/>
            </a:avLst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Равнобедренный треугольник 24"/>
          <p:cNvSpPr/>
          <p:nvPr/>
        </p:nvSpPr>
        <p:spPr>
          <a:xfrm>
            <a:off x="5414093" y="6220690"/>
            <a:ext cx="431573" cy="431573"/>
          </a:xfrm>
          <a:prstGeom prst="triangle">
            <a:avLst>
              <a:gd name="adj" fmla="val 100000"/>
            </a:avLst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Фигура, имеющая форму буквы L 25"/>
          <p:cNvSpPr/>
          <p:nvPr/>
        </p:nvSpPr>
        <p:spPr>
          <a:xfrm flipV="1">
            <a:off x="2845794" y="697508"/>
            <a:ext cx="2875088" cy="1620751"/>
          </a:xfrm>
          <a:prstGeom prst="corner">
            <a:avLst>
              <a:gd name="adj1" fmla="val 16120"/>
              <a:gd name="adj2" fmla="val 1611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Фигура, имеющая форму буквы L 26"/>
          <p:cNvSpPr/>
          <p:nvPr/>
        </p:nvSpPr>
        <p:spPr>
          <a:xfrm rot="16200000" flipV="1">
            <a:off x="1798026" y="2932233"/>
            <a:ext cx="2277207" cy="1441939"/>
          </a:xfrm>
          <a:prstGeom prst="corner">
            <a:avLst>
              <a:gd name="adj1" fmla="val 16120"/>
              <a:gd name="adj2" fmla="val 1611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Фигура, имеющая форму буквы L 27"/>
          <p:cNvSpPr/>
          <p:nvPr/>
        </p:nvSpPr>
        <p:spPr>
          <a:xfrm rot="16200000" flipV="1">
            <a:off x="-41030" y="990598"/>
            <a:ext cx="1480036" cy="1397977"/>
          </a:xfrm>
          <a:prstGeom prst="corner">
            <a:avLst>
              <a:gd name="adj1" fmla="val 16120"/>
              <a:gd name="adj2" fmla="val 1611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Блок-схема: перфолента 28"/>
          <p:cNvSpPr/>
          <p:nvPr/>
        </p:nvSpPr>
        <p:spPr>
          <a:xfrm>
            <a:off x="5917223" y="2004647"/>
            <a:ext cx="2963007" cy="80467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«Ні, тероризму!!!»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Блок-схема: перфолента 29"/>
          <p:cNvSpPr/>
          <p:nvPr/>
        </p:nvSpPr>
        <p:spPr>
          <a:xfrm>
            <a:off x="5934807" y="5081954"/>
            <a:ext cx="2919047" cy="851566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Блок-схема: перфолента 30"/>
          <p:cNvSpPr/>
          <p:nvPr/>
        </p:nvSpPr>
        <p:spPr>
          <a:xfrm>
            <a:off x="5890846" y="2927838"/>
            <a:ext cx="3086099" cy="88087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«Дзвенить струмочком рідна мова»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Блок-схема: перфолента 31"/>
          <p:cNvSpPr/>
          <p:nvPr/>
        </p:nvSpPr>
        <p:spPr>
          <a:xfrm>
            <a:off x="5890846" y="3894992"/>
            <a:ext cx="3042139" cy="91897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«6 грудня – День  Збройних Сил України»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435969" y="5301762"/>
            <a:ext cx="1993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«Повір у себе»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Блок-схема: перфолента 34"/>
          <p:cNvSpPr/>
          <p:nvPr/>
        </p:nvSpPr>
        <p:spPr>
          <a:xfrm>
            <a:off x="5890847" y="993531"/>
            <a:ext cx="3050930" cy="869149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Правила безпеки при поводженні з газом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502552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Герої не вмирають…</a:t>
            </a:r>
            <a:endParaRPr lang="ru-RU" sz="4800" dirty="0"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BC7-99AB-470B-8C79-5FA2821568AE}" type="slidenum">
              <a:rPr lang="ru-RU" smtClean="0"/>
              <a:pPr/>
              <a:t>15</a:t>
            </a:fld>
            <a:endParaRPr lang="ru-RU" dirty="0"/>
          </a:p>
        </p:txBody>
      </p:sp>
      <p:pic>
        <p:nvPicPr>
          <p:cNvPr id="5" name="Объект 4" descr="D:\фото\20160901_14071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7007" y="1471448"/>
            <a:ext cx="3636579" cy="51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83172" y="1912883"/>
            <a:ext cx="440383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0070C0"/>
                </a:solidFill>
              </a:rPr>
              <a:t>В 2016 році в Нікопольському професійному ліцеї відкрита Меморіальна дошка  випускникам – воїнам АТО, загиблим під час бойових дій. </a:t>
            </a:r>
          </a:p>
          <a:p>
            <a:r>
              <a:rPr lang="uk-UA" b="1" dirty="0" smtClean="0">
                <a:solidFill>
                  <a:srgbClr val="0070C0"/>
                </a:solidFill>
              </a:rPr>
              <a:t>Зовнішні оздоблювальні роботи виконані учнями по професії  «маляр, штукатур» під керівництвом майстрів виробничого навчання </a:t>
            </a:r>
            <a:r>
              <a:rPr lang="uk-UA" b="1" dirty="0" err="1" smtClean="0">
                <a:solidFill>
                  <a:srgbClr val="0070C0"/>
                </a:solidFill>
              </a:rPr>
              <a:t>Миролюбової</a:t>
            </a:r>
            <a:r>
              <a:rPr lang="uk-UA" b="1" dirty="0" smtClean="0">
                <a:solidFill>
                  <a:srgbClr val="0070C0"/>
                </a:solidFill>
              </a:rPr>
              <a:t> Я.І., </a:t>
            </a:r>
            <a:r>
              <a:rPr lang="uk-UA" b="1" dirty="0" err="1" smtClean="0">
                <a:solidFill>
                  <a:srgbClr val="0070C0"/>
                </a:solidFill>
              </a:rPr>
              <a:t>Гончарової</a:t>
            </a:r>
            <a:r>
              <a:rPr lang="uk-UA" b="1" dirty="0" smtClean="0">
                <a:solidFill>
                  <a:srgbClr val="0070C0"/>
                </a:solidFill>
              </a:rPr>
              <a:t> С.Ю., викладача </a:t>
            </a:r>
            <a:r>
              <a:rPr lang="uk-UA" b="1" dirty="0" err="1" smtClean="0">
                <a:solidFill>
                  <a:srgbClr val="0070C0"/>
                </a:solidFill>
              </a:rPr>
              <a:t>Буглакової</a:t>
            </a:r>
            <a:r>
              <a:rPr lang="uk-UA" b="1" dirty="0" smtClean="0">
                <a:solidFill>
                  <a:srgbClr val="0070C0"/>
                </a:solidFill>
              </a:rPr>
              <a:t> Л.В.  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6060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mtClean="0">
                <a:solidFill>
                  <a:schemeClr val="accent6">
                    <a:lumMod val="50000"/>
                  </a:schemeClr>
                </a:solidFill>
                <a:effectLst/>
              </a:rPr>
              <a:t>Технологія створення ситуації успіху</a:t>
            </a:r>
            <a:endParaRPr lang="ru-RU" dirty="0"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43"/>
          <a:stretch/>
        </p:blipFill>
        <p:spPr>
          <a:xfrm>
            <a:off x="199696" y="1449725"/>
            <a:ext cx="3769876" cy="2250906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BC7-99AB-470B-8C79-5FA2821568AE}" type="slidenum">
              <a:rPr lang="ru-RU" smtClean="0"/>
              <a:pPr/>
              <a:t>16</a:t>
            </a:fld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528"/>
          <a:stretch/>
        </p:blipFill>
        <p:spPr>
          <a:xfrm rot="5400000">
            <a:off x="5089052" y="807513"/>
            <a:ext cx="2616112" cy="37940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7571"/>
          <a:stretch/>
        </p:blipFill>
        <p:spPr>
          <a:xfrm>
            <a:off x="412165" y="3842489"/>
            <a:ext cx="4087905" cy="284876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576"/>
          <a:stretch/>
        </p:blipFill>
        <p:spPr>
          <a:xfrm rot="5400000">
            <a:off x="5358678" y="3363774"/>
            <a:ext cx="2671906" cy="414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8744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BC7-99AB-470B-8C79-5FA2821568AE}" type="slidenum">
              <a:rPr lang="ru-RU" smtClean="0"/>
              <a:pPr/>
              <a:t>17</a:t>
            </a:fld>
            <a:endParaRPr lang="ru-RU" dirty="0"/>
          </a:p>
        </p:txBody>
      </p:sp>
      <p:pic>
        <p:nvPicPr>
          <p:cNvPr id="32770" name="Picture 2" descr="https://fs00.infourok.ru/images/doc/169/194582/img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740" y="163902"/>
            <a:ext cx="8642588" cy="6435306"/>
          </a:xfrm>
          <a:prstGeom prst="rect">
            <a:avLst/>
          </a:prstGeom>
          <a:noFill/>
        </p:spPr>
      </p:pic>
      <p:pic>
        <p:nvPicPr>
          <p:cNvPr id="4" name="Picture 5" descr="E:\Изображение 0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8297" y="4711681"/>
            <a:ext cx="2963007" cy="1736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BC7-99AB-470B-8C79-5FA2821568AE}" type="slidenum">
              <a:rPr lang="ru-RU" smtClean="0"/>
              <a:pPr/>
              <a:t>18</a:t>
            </a:fld>
            <a:endParaRPr lang="ru-RU" dirty="0"/>
          </a:p>
        </p:txBody>
      </p:sp>
      <p:pic>
        <p:nvPicPr>
          <p:cNvPr id="31746" name="Picture 2" descr="https://fs00.infourok.ru/images/doc/169/194582/img7.jpg"/>
          <p:cNvPicPr>
            <a:picLocks noChangeAspect="1" noChangeArrowheads="1"/>
          </p:cNvPicPr>
          <p:nvPr/>
        </p:nvPicPr>
        <p:blipFill>
          <a:blip r:embed="rId2" cstate="print"/>
          <a:srcRect t="61338"/>
          <a:stretch>
            <a:fillRect/>
          </a:stretch>
        </p:blipFill>
        <p:spPr bwMode="auto">
          <a:xfrm>
            <a:off x="214313" y="4071668"/>
            <a:ext cx="8572500" cy="257202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5660" y="301925"/>
            <a:ext cx="8574657" cy="3769743"/>
          </a:xfrm>
          <a:prstGeom prst="rect">
            <a:avLst/>
          </a:prstGeom>
          <a:solidFill>
            <a:srgbClr val="A4E36B">
              <a:alpha val="79000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3600" b="1" dirty="0" smtClean="0"/>
              <a:t>Педагогічна технологія </a:t>
            </a:r>
            <a:r>
              <a:rPr lang="uk-UA" sz="3600" b="1" dirty="0" err="1" smtClean="0"/>
              <a:t>“Створення</a:t>
            </a:r>
            <a:r>
              <a:rPr lang="uk-UA" sz="3600" b="1" dirty="0" smtClean="0"/>
              <a:t> ситуації </a:t>
            </a:r>
            <a:r>
              <a:rPr lang="uk-UA" sz="3600" b="1" dirty="0" err="1" smtClean="0"/>
              <a:t>успіху”</a:t>
            </a:r>
            <a:r>
              <a:rPr lang="uk-UA" sz="3600" b="1" dirty="0" smtClean="0"/>
              <a:t> включає створення різноманітних видів </a:t>
            </a:r>
            <a:r>
              <a:rPr lang="uk-UA" sz="3600" b="1" dirty="0" smtClean="0">
                <a:solidFill>
                  <a:srgbClr val="FF0000"/>
                </a:solidFill>
              </a:rPr>
              <a:t>радості (емоцій)</a:t>
            </a:r>
            <a:r>
              <a:rPr lang="uk-UA" sz="3600" b="1" dirty="0" smtClean="0">
                <a:solidFill>
                  <a:schemeClr val="bg1"/>
                </a:solidFill>
              </a:rPr>
              <a:t>,</a:t>
            </a:r>
            <a:r>
              <a:rPr lang="uk-UA" sz="3600" b="1" dirty="0" smtClean="0">
                <a:solidFill>
                  <a:srgbClr val="FF0000"/>
                </a:solidFill>
              </a:rPr>
              <a:t> </a:t>
            </a:r>
            <a:r>
              <a:rPr lang="uk-UA" sz="3600" b="1" dirty="0" smtClean="0"/>
              <a:t>використання прийомів, за допомогою яких розгортають роботу з різними категоріями учнів</a:t>
            </a:r>
            <a:r>
              <a:rPr lang="uk-UA" sz="4000" dirty="0" smtClean="0"/>
              <a:t>.  </a:t>
            </a:r>
            <a:endParaRPr lang="ru-RU" sz="4000" dirty="0"/>
          </a:p>
        </p:txBody>
      </p:sp>
      <p:pic>
        <p:nvPicPr>
          <p:cNvPr id="4" name="Picture 12" descr="E:\фото 172\SN2078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2318" y="3815255"/>
            <a:ext cx="3289737" cy="25329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BC7-99AB-470B-8C79-5FA2821568AE}" type="slidenum">
              <a:rPr lang="ru-RU" smtClean="0"/>
              <a:pPr/>
              <a:t>19</a:t>
            </a:fld>
            <a:endParaRPr lang="ru-RU" dirty="0"/>
          </a:p>
        </p:txBody>
      </p:sp>
      <p:pic>
        <p:nvPicPr>
          <p:cNvPr id="35842" name="Picture 2" descr="https://fs00.infourok.ru/images/doc/169/194582/img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9128" y="472298"/>
            <a:ext cx="7775999" cy="583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Автори проекту - дослідження</a:t>
            </a:r>
            <a:endParaRPr lang="ru-RU" dirty="0"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BC7-99AB-470B-8C79-5FA2821568AE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6" name="Picture 2" descr="D:\Cloud Mail.Ru\155_фото\Фото01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574766" y="1789611"/>
            <a:ext cx="3775166" cy="351811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897822" y="1556468"/>
            <a:ext cx="3594536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i="1" dirty="0" err="1" smtClean="0">
                <a:solidFill>
                  <a:srgbClr val="0070C0"/>
                </a:solidFill>
              </a:rPr>
              <a:t>Майстер</a:t>
            </a:r>
            <a:r>
              <a:rPr lang="ru-RU" b="1" i="1" dirty="0" smtClean="0">
                <a:solidFill>
                  <a:srgbClr val="0070C0"/>
                </a:solidFill>
              </a:rPr>
              <a:t> </a:t>
            </a:r>
            <a:r>
              <a:rPr lang="ru-RU" b="1" i="1" dirty="0" err="1" smtClean="0">
                <a:solidFill>
                  <a:srgbClr val="0070C0"/>
                </a:solidFill>
              </a:rPr>
              <a:t>виробничого</a:t>
            </a:r>
            <a:r>
              <a:rPr lang="ru-RU" b="1" i="1" dirty="0" smtClean="0">
                <a:solidFill>
                  <a:srgbClr val="0070C0"/>
                </a:solidFill>
              </a:rPr>
              <a:t> </a:t>
            </a:r>
            <a:r>
              <a:rPr lang="ru-RU" b="1" i="1" dirty="0" err="1" smtClean="0">
                <a:solidFill>
                  <a:srgbClr val="0070C0"/>
                </a:solidFill>
              </a:rPr>
              <a:t>навчання</a:t>
            </a:r>
            <a:r>
              <a:rPr lang="ru-RU" b="1" i="1" dirty="0" smtClean="0">
                <a:solidFill>
                  <a:srgbClr val="0070C0"/>
                </a:solidFill>
              </a:rPr>
              <a:t>  по </a:t>
            </a:r>
            <a:r>
              <a:rPr lang="ru-RU" b="1" i="1" dirty="0" err="1" smtClean="0">
                <a:solidFill>
                  <a:srgbClr val="0070C0"/>
                </a:solidFill>
              </a:rPr>
              <a:t>професії</a:t>
            </a:r>
            <a:r>
              <a:rPr lang="ru-RU" b="1" i="1" dirty="0" smtClean="0">
                <a:solidFill>
                  <a:srgbClr val="0070C0"/>
                </a:solidFill>
              </a:rPr>
              <a:t> «маляр; штукатур» </a:t>
            </a:r>
            <a:r>
              <a:rPr lang="ru-RU" b="1" i="1" dirty="0" err="1">
                <a:solidFill>
                  <a:srgbClr val="0070C0"/>
                </a:solidFill>
              </a:rPr>
              <a:t>Нікопольського</a:t>
            </a:r>
            <a:r>
              <a:rPr lang="ru-RU" b="1" i="1" dirty="0">
                <a:solidFill>
                  <a:srgbClr val="0070C0"/>
                </a:solidFill>
              </a:rPr>
              <a:t> </a:t>
            </a:r>
            <a:r>
              <a:rPr lang="ru-RU" b="1" i="1" dirty="0" err="1">
                <a:solidFill>
                  <a:srgbClr val="0070C0"/>
                </a:solidFill>
              </a:rPr>
              <a:t>професійного</a:t>
            </a:r>
            <a:r>
              <a:rPr lang="ru-RU" b="1" i="1" dirty="0">
                <a:solidFill>
                  <a:srgbClr val="0070C0"/>
                </a:solidFill>
              </a:rPr>
              <a:t> </a:t>
            </a:r>
            <a:r>
              <a:rPr lang="ru-RU" b="1" i="1" dirty="0" err="1">
                <a:solidFill>
                  <a:srgbClr val="0070C0"/>
                </a:solidFill>
              </a:rPr>
              <a:t>ліцею</a:t>
            </a:r>
            <a:r>
              <a:rPr lang="ru-RU" b="1" i="1" dirty="0">
                <a:solidFill>
                  <a:srgbClr val="0070C0"/>
                </a:solidFill>
              </a:rPr>
              <a:t> </a:t>
            </a:r>
            <a:r>
              <a:rPr lang="ru-RU" b="1" i="1" dirty="0" smtClean="0">
                <a:solidFill>
                  <a:srgbClr val="0070C0"/>
                </a:solidFill>
              </a:rPr>
              <a:t>–</a:t>
            </a:r>
            <a:r>
              <a:rPr lang="ru-RU" b="1" i="1" dirty="0">
                <a:solidFill>
                  <a:srgbClr val="0070C0"/>
                </a:solidFill>
              </a:rPr>
              <a:t> </a:t>
            </a:r>
            <a:r>
              <a:rPr lang="ru-RU" b="1" i="1" dirty="0" smtClean="0">
                <a:solidFill>
                  <a:srgbClr val="0070C0"/>
                </a:solidFill>
              </a:rPr>
              <a:t>Миролюбова Ярослава </a:t>
            </a:r>
            <a:r>
              <a:rPr lang="ru-RU" b="1" i="1" dirty="0" err="1" smtClean="0">
                <a:solidFill>
                  <a:srgbClr val="0070C0"/>
                </a:solidFill>
              </a:rPr>
              <a:t>Іванівна</a:t>
            </a:r>
            <a:endParaRPr lang="ru-RU" b="1" i="1" dirty="0">
              <a:solidFill>
                <a:srgbClr val="0070C0"/>
              </a:solidFill>
            </a:endParaRPr>
          </a:p>
          <a:p>
            <a:pPr lvl="0"/>
            <a:r>
              <a:rPr lang="ru-RU" b="1" i="1" dirty="0" err="1">
                <a:solidFill>
                  <a:srgbClr val="0070C0"/>
                </a:solidFill>
              </a:rPr>
              <a:t>Освіта</a:t>
            </a:r>
            <a:r>
              <a:rPr lang="ru-RU" b="1" i="1" dirty="0">
                <a:solidFill>
                  <a:srgbClr val="0070C0"/>
                </a:solidFill>
              </a:rPr>
              <a:t> </a:t>
            </a:r>
            <a:r>
              <a:rPr lang="ru-RU" b="1" i="1" dirty="0" err="1" smtClean="0">
                <a:solidFill>
                  <a:srgbClr val="0070C0"/>
                </a:solidFill>
              </a:rPr>
              <a:t>базова</a:t>
            </a:r>
            <a:r>
              <a:rPr lang="ru-RU" b="1" i="1" dirty="0" smtClean="0">
                <a:solidFill>
                  <a:srgbClr val="0070C0"/>
                </a:solidFill>
              </a:rPr>
              <a:t> </a:t>
            </a:r>
            <a:r>
              <a:rPr lang="ru-RU" b="1" i="1" dirty="0" err="1" smtClean="0">
                <a:solidFill>
                  <a:srgbClr val="0070C0"/>
                </a:solidFill>
              </a:rPr>
              <a:t>вища</a:t>
            </a:r>
            <a:r>
              <a:rPr lang="uk-UA" b="1" i="1" dirty="0" smtClean="0">
                <a:solidFill>
                  <a:srgbClr val="0070C0"/>
                </a:solidFill>
              </a:rPr>
              <a:t>, </a:t>
            </a:r>
            <a:r>
              <a:rPr lang="uk-UA" b="1" i="1" dirty="0" err="1" smtClean="0">
                <a:solidFill>
                  <a:srgbClr val="0070C0"/>
                </a:solidFill>
              </a:rPr>
              <a:t>Рубіжанський</a:t>
            </a:r>
            <a:r>
              <a:rPr lang="uk-UA" b="1" i="1" dirty="0" smtClean="0">
                <a:solidFill>
                  <a:srgbClr val="0070C0"/>
                </a:solidFill>
              </a:rPr>
              <a:t> індустріально-педагогічний </a:t>
            </a:r>
            <a:r>
              <a:rPr lang="uk-UA" b="1" i="1" dirty="0" err="1" smtClean="0">
                <a:solidFill>
                  <a:srgbClr val="0070C0"/>
                </a:solidFill>
              </a:rPr>
              <a:t>технікум.Промислове</a:t>
            </a:r>
            <a:r>
              <a:rPr lang="uk-UA" b="1" i="1" dirty="0" smtClean="0">
                <a:solidFill>
                  <a:srgbClr val="0070C0"/>
                </a:solidFill>
              </a:rPr>
              <a:t> та цивільне будівництво. Технік-будівельник, майстер виробничого навчання.</a:t>
            </a:r>
            <a:endParaRPr lang="ru-RU" b="1" i="1" dirty="0">
              <a:solidFill>
                <a:srgbClr val="0070C0"/>
              </a:solidFill>
            </a:endParaRPr>
          </a:p>
          <a:p>
            <a:pPr lvl="0"/>
            <a:r>
              <a:rPr lang="ru-RU" b="1" i="1" dirty="0" err="1">
                <a:solidFill>
                  <a:srgbClr val="0070C0"/>
                </a:solidFill>
              </a:rPr>
              <a:t>Педагогічний</a:t>
            </a:r>
            <a:r>
              <a:rPr lang="ru-RU" b="1" i="1" dirty="0">
                <a:solidFill>
                  <a:srgbClr val="0070C0"/>
                </a:solidFill>
              </a:rPr>
              <a:t> стаж - </a:t>
            </a:r>
            <a:r>
              <a:rPr lang="ru-RU" b="1" i="1" dirty="0" smtClean="0">
                <a:solidFill>
                  <a:srgbClr val="0070C0"/>
                </a:solidFill>
              </a:rPr>
              <a:t>33 роки</a:t>
            </a:r>
            <a:endParaRPr lang="ru-RU" b="1" i="1" dirty="0">
              <a:solidFill>
                <a:srgbClr val="0070C0"/>
              </a:solidFill>
            </a:endParaRPr>
          </a:p>
          <a:p>
            <a:pPr lvl="0"/>
            <a:r>
              <a:rPr lang="ru-RU" b="1" i="1" dirty="0">
                <a:solidFill>
                  <a:srgbClr val="0070C0"/>
                </a:solidFill>
              </a:rPr>
              <a:t>Стаж </a:t>
            </a:r>
            <a:r>
              <a:rPr lang="ru-RU" b="1" i="1" dirty="0" err="1">
                <a:solidFill>
                  <a:srgbClr val="0070C0"/>
                </a:solidFill>
              </a:rPr>
              <a:t>роботи</a:t>
            </a:r>
            <a:r>
              <a:rPr lang="ru-RU" b="1" i="1" dirty="0">
                <a:solidFill>
                  <a:srgbClr val="0070C0"/>
                </a:solidFill>
              </a:rPr>
              <a:t> в </a:t>
            </a:r>
            <a:r>
              <a:rPr lang="ru-RU" b="1" i="1" dirty="0" err="1">
                <a:solidFill>
                  <a:srgbClr val="0070C0"/>
                </a:solidFill>
              </a:rPr>
              <a:t>даному</a:t>
            </a:r>
            <a:r>
              <a:rPr lang="ru-RU" b="1" i="1" dirty="0">
                <a:solidFill>
                  <a:srgbClr val="0070C0"/>
                </a:solidFill>
              </a:rPr>
              <a:t> </a:t>
            </a:r>
            <a:r>
              <a:rPr lang="ru-RU" b="1" i="1" dirty="0" err="1">
                <a:solidFill>
                  <a:srgbClr val="0070C0"/>
                </a:solidFill>
              </a:rPr>
              <a:t>освітньому</a:t>
            </a:r>
            <a:r>
              <a:rPr lang="ru-RU" b="1" i="1" dirty="0">
                <a:solidFill>
                  <a:srgbClr val="0070C0"/>
                </a:solidFill>
              </a:rPr>
              <a:t> </a:t>
            </a:r>
            <a:r>
              <a:rPr lang="ru-RU" b="1" i="1" dirty="0" err="1">
                <a:solidFill>
                  <a:srgbClr val="0070C0"/>
                </a:solidFill>
              </a:rPr>
              <a:t>закладі</a:t>
            </a:r>
            <a:r>
              <a:rPr lang="ru-RU" b="1" i="1" dirty="0">
                <a:solidFill>
                  <a:srgbClr val="0070C0"/>
                </a:solidFill>
              </a:rPr>
              <a:t> – </a:t>
            </a:r>
            <a:r>
              <a:rPr lang="ru-RU" b="1" i="1" dirty="0" smtClean="0">
                <a:solidFill>
                  <a:srgbClr val="0070C0"/>
                </a:solidFill>
              </a:rPr>
              <a:t>25 </a:t>
            </a:r>
            <a:r>
              <a:rPr lang="ru-RU" b="1" i="1" dirty="0" err="1" smtClean="0">
                <a:solidFill>
                  <a:srgbClr val="0070C0"/>
                </a:solidFill>
              </a:rPr>
              <a:t>років</a:t>
            </a:r>
            <a:endParaRPr lang="ru-RU" b="1" i="1" dirty="0" smtClean="0">
              <a:solidFill>
                <a:srgbClr val="0070C0"/>
              </a:solidFill>
            </a:endParaRPr>
          </a:p>
          <a:p>
            <a:pPr lvl="0"/>
            <a:endParaRPr lang="uk-UA" sz="1600" b="1" i="1" dirty="0">
              <a:solidFill>
                <a:srgbClr val="0070C0"/>
              </a:solidFill>
            </a:endParaRPr>
          </a:p>
          <a:p>
            <a:pPr lvl="0"/>
            <a:endParaRPr lang="uk-UA" sz="1600" b="1" i="1" dirty="0" smtClean="0">
              <a:solidFill>
                <a:srgbClr val="0070C0"/>
              </a:solidFill>
            </a:endParaRPr>
          </a:p>
          <a:p>
            <a:pPr lvl="0"/>
            <a:endParaRPr lang="uk-UA" sz="1600" b="1" i="1" dirty="0">
              <a:solidFill>
                <a:srgbClr val="0070C0"/>
              </a:solidFill>
            </a:endParaRPr>
          </a:p>
          <a:p>
            <a:pPr lvl="0"/>
            <a:endParaRPr lang="uk-UA" sz="1600" b="1" i="1" dirty="0" smtClean="0">
              <a:solidFill>
                <a:srgbClr val="0070C0"/>
              </a:solidFill>
            </a:endParaRPr>
          </a:p>
          <a:p>
            <a:pPr lvl="0"/>
            <a:endParaRPr lang="uk-UA" sz="1600" b="1" i="1" dirty="0">
              <a:solidFill>
                <a:srgbClr val="0070C0"/>
              </a:solidFill>
            </a:endParaRPr>
          </a:p>
          <a:p>
            <a:pPr lvl="0"/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3541987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48256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BC7-99AB-470B-8C79-5FA2821568AE}" type="slidenum">
              <a:rPr lang="ru-RU" smtClean="0"/>
              <a:pPr/>
              <a:t>20</a:t>
            </a:fld>
            <a:endParaRPr lang="ru-RU" dirty="0"/>
          </a:p>
        </p:txBody>
      </p:sp>
      <p:pic>
        <p:nvPicPr>
          <p:cNvPr id="29698" name="Picture 2" descr="https://fs00.infourok.ru/images/doc/169/194582/img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7997" y="472295"/>
            <a:ext cx="7986161" cy="583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BC7-99AB-470B-8C79-5FA2821568AE}" type="slidenum">
              <a:rPr lang="ru-RU" smtClean="0"/>
              <a:pPr/>
              <a:t>21</a:t>
            </a:fld>
            <a:endParaRPr lang="ru-RU" dirty="0"/>
          </a:p>
        </p:txBody>
      </p:sp>
      <p:pic>
        <p:nvPicPr>
          <p:cNvPr id="28674" name="Picture 2" descr="https://fs00.infourok.ru/images/doc/169/194582/img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847" y="491707"/>
            <a:ext cx="7775998" cy="583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BC7-99AB-470B-8C79-5FA2821568AE}" type="slidenum">
              <a:rPr lang="ru-RU" smtClean="0"/>
              <a:pPr/>
              <a:t>22</a:t>
            </a:fld>
            <a:endParaRPr lang="ru-RU" dirty="0"/>
          </a:p>
        </p:txBody>
      </p:sp>
      <p:pic>
        <p:nvPicPr>
          <p:cNvPr id="26626" name="Picture 2" descr="https://fs00.infourok.ru/images/doc/169/194582/img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0962" y="411910"/>
            <a:ext cx="7775999" cy="583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BC7-99AB-470B-8C79-5FA2821568AE}" type="slidenum">
              <a:rPr lang="ru-RU" smtClean="0"/>
              <a:pPr/>
              <a:t>23</a:t>
            </a:fld>
            <a:endParaRPr lang="ru-RU" dirty="0"/>
          </a:p>
        </p:txBody>
      </p:sp>
      <p:pic>
        <p:nvPicPr>
          <p:cNvPr id="36866" name="Picture 2" descr="https://fs00.infourok.ru/images/doc/169/194582/img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169" y="479283"/>
            <a:ext cx="7799999" cy="585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BC7-99AB-470B-8C79-5FA2821568AE}" type="slidenum">
              <a:rPr lang="ru-RU" smtClean="0"/>
              <a:pPr/>
              <a:t>24</a:t>
            </a:fld>
            <a:endParaRPr lang="ru-RU" dirty="0"/>
          </a:p>
        </p:txBody>
      </p:sp>
      <p:pic>
        <p:nvPicPr>
          <p:cNvPr id="37890" name="Picture 2" descr="https://fs00.infourok.ru/images/doc/169/194582/img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140" y="531670"/>
            <a:ext cx="7776000" cy="583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BC7-99AB-470B-8C79-5FA2821568AE}" type="slidenum">
              <a:rPr lang="ru-RU" smtClean="0"/>
              <a:pPr/>
              <a:t>25</a:t>
            </a:fld>
            <a:endParaRPr lang="ru-RU" dirty="0"/>
          </a:p>
        </p:txBody>
      </p:sp>
      <p:pic>
        <p:nvPicPr>
          <p:cNvPr id="38914" name="Picture 2" descr="https://fs00.infourok.ru/images/doc/169/194582/img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092" y="669804"/>
            <a:ext cx="7775999" cy="583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BC7-99AB-470B-8C79-5FA2821568AE}" type="slidenum">
              <a:rPr lang="ru-RU" smtClean="0"/>
              <a:pPr/>
              <a:t>26</a:t>
            </a:fld>
            <a:endParaRPr lang="ru-RU" dirty="0"/>
          </a:p>
        </p:txBody>
      </p:sp>
      <p:pic>
        <p:nvPicPr>
          <p:cNvPr id="39938" name="Picture 2" descr="https://fs00.infourok.ru/images/doc/169/194582/img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936" y="603848"/>
            <a:ext cx="8304362" cy="58314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BC7-99AB-470B-8C79-5FA2821568AE}" type="slidenum">
              <a:rPr lang="ru-RU" smtClean="0"/>
              <a:pPr/>
              <a:t>27</a:t>
            </a:fld>
            <a:endParaRPr lang="ru-RU" dirty="0"/>
          </a:p>
        </p:txBody>
      </p:sp>
      <p:pic>
        <p:nvPicPr>
          <p:cNvPr id="40962" name="Picture 2" descr="https://fs00.infourok.ru/images/doc/169/194582/img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6848" y="547485"/>
            <a:ext cx="7775999" cy="583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BC7-99AB-470B-8C79-5FA2821568AE}" type="slidenum">
              <a:rPr lang="ru-RU" smtClean="0"/>
              <a:pPr/>
              <a:t>28</a:t>
            </a:fld>
            <a:endParaRPr lang="ru-RU" dirty="0"/>
          </a:p>
        </p:txBody>
      </p:sp>
      <p:pic>
        <p:nvPicPr>
          <p:cNvPr id="41986" name="Picture 2" descr="https://fs00.infourok.ru/images/doc/169/194582/img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985" y="468657"/>
            <a:ext cx="8081282" cy="583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BC7-99AB-470B-8C79-5FA2821568AE}" type="slidenum">
              <a:rPr lang="ru-RU" smtClean="0"/>
              <a:pPr/>
              <a:t>29</a:t>
            </a:fld>
            <a:endParaRPr lang="ru-RU" dirty="0"/>
          </a:p>
        </p:txBody>
      </p:sp>
      <p:pic>
        <p:nvPicPr>
          <p:cNvPr id="43010" name="Picture 2" descr="https://fs00.infourok.ru/images/doc/169/194582/img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170" y="546970"/>
            <a:ext cx="7775999" cy="583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Учасники проекту</a:t>
            </a:r>
            <a:endParaRPr lang="ru-RU" sz="3600" dirty="0"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44699" y="1524000"/>
            <a:ext cx="3381369" cy="4602163"/>
          </a:xfrm>
        </p:spPr>
        <p:txBody>
          <a:bodyPr>
            <a:normAutofit lnSpcReduction="10000"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Учні Нікопольського професійного ліцею по професії «Маляр; штукатур» (з особливими освітніми потребами), випускники 2014, 2015, 2016 років</a:t>
            </a:r>
          </a:p>
          <a:p>
            <a:endParaRPr lang="uk-UA" b="1" dirty="0" smtClean="0">
              <a:solidFill>
                <a:schemeClr val="bg1"/>
              </a:solidFill>
            </a:endParaRPr>
          </a:p>
          <a:p>
            <a:r>
              <a:rPr lang="uk-UA" b="1" dirty="0" smtClean="0">
                <a:solidFill>
                  <a:schemeClr val="bg1"/>
                </a:solidFill>
              </a:rPr>
              <a:t>Психолог Нікопольського професійного ліцею – </a:t>
            </a:r>
            <a:r>
              <a:rPr lang="uk-UA" b="1" dirty="0" err="1" smtClean="0">
                <a:solidFill>
                  <a:schemeClr val="bg1"/>
                </a:solidFill>
              </a:rPr>
              <a:t>Паух</a:t>
            </a:r>
            <a:r>
              <a:rPr lang="uk-UA" b="1" dirty="0" smtClean="0">
                <a:solidFill>
                  <a:schemeClr val="bg1"/>
                </a:solidFill>
              </a:rPr>
              <a:t> Н. О.</a:t>
            </a:r>
          </a:p>
          <a:p>
            <a:endParaRPr lang="uk-UA" b="1" dirty="0" smtClean="0">
              <a:solidFill>
                <a:schemeClr val="bg1"/>
              </a:solidFill>
            </a:endParaRPr>
          </a:p>
          <a:p>
            <a:r>
              <a:rPr lang="uk-UA" b="1" dirty="0" smtClean="0">
                <a:solidFill>
                  <a:schemeClr val="bg1"/>
                </a:solidFill>
              </a:rPr>
              <a:t>Викладач </a:t>
            </a:r>
            <a:r>
              <a:rPr lang="uk-UA" b="1" dirty="0" err="1" smtClean="0">
                <a:solidFill>
                  <a:schemeClr val="bg1"/>
                </a:solidFill>
              </a:rPr>
              <a:t>спецпредметів</a:t>
            </a:r>
            <a:r>
              <a:rPr lang="uk-UA" b="1" dirty="0" smtClean="0">
                <a:solidFill>
                  <a:schemeClr val="bg1"/>
                </a:solidFill>
              </a:rPr>
              <a:t>  </a:t>
            </a:r>
          </a:p>
          <a:p>
            <a:r>
              <a:rPr lang="uk-UA" b="1" dirty="0" smtClean="0">
                <a:solidFill>
                  <a:schemeClr val="bg1"/>
                </a:solidFill>
              </a:rPr>
              <a:t>будівельного напрямку – </a:t>
            </a:r>
          </a:p>
          <a:p>
            <a:r>
              <a:rPr lang="uk-UA" b="1" dirty="0" err="1" smtClean="0">
                <a:solidFill>
                  <a:schemeClr val="bg1"/>
                </a:solidFill>
              </a:rPr>
              <a:t>Буглакова</a:t>
            </a:r>
            <a:r>
              <a:rPr lang="uk-UA" b="1" dirty="0" smtClean="0">
                <a:solidFill>
                  <a:schemeClr val="bg1"/>
                </a:solidFill>
              </a:rPr>
              <a:t> Л.В. </a:t>
            </a:r>
            <a:endParaRPr lang="uk-UA" b="1" dirty="0">
              <a:solidFill>
                <a:schemeClr val="bg1"/>
              </a:solidFill>
            </a:endParaRPr>
          </a:p>
          <a:p>
            <a:endParaRPr lang="uk-UA" b="1" dirty="0" smtClean="0">
              <a:solidFill>
                <a:schemeClr val="bg1"/>
              </a:solidFill>
            </a:endParaRPr>
          </a:p>
          <a:p>
            <a:r>
              <a:rPr lang="uk-UA" b="1" dirty="0" smtClean="0">
                <a:solidFill>
                  <a:schemeClr val="bg1"/>
                </a:solidFill>
              </a:rPr>
              <a:t>Старший майстер виробничого навчання будівельного напрямку </a:t>
            </a:r>
            <a:r>
              <a:rPr lang="uk-UA" b="1" dirty="0" err="1" smtClean="0">
                <a:solidFill>
                  <a:schemeClr val="bg1"/>
                </a:solidFill>
              </a:rPr>
              <a:t>Котенко</a:t>
            </a:r>
            <a:r>
              <a:rPr lang="uk-UA" b="1" dirty="0" smtClean="0">
                <a:solidFill>
                  <a:schemeClr val="bg1"/>
                </a:solidFill>
              </a:rPr>
              <a:t> П.С.</a:t>
            </a:r>
          </a:p>
          <a:p>
            <a:endParaRPr lang="uk-UA" b="1" dirty="0">
              <a:solidFill>
                <a:schemeClr val="bg1"/>
              </a:solidFill>
            </a:endParaRPr>
          </a:p>
          <a:p>
            <a:r>
              <a:rPr lang="uk-UA" b="1" dirty="0" smtClean="0">
                <a:solidFill>
                  <a:schemeClr val="bg1"/>
                </a:solidFill>
              </a:rPr>
              <a:t>Замовник кадрів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– </a:t>
            </a:r>
          </a:p>
          <a:p>
            <a:r>
              <a:rPr lang="uk-UA" b="1" dirty="0" smtClean="0">
                <a:solidFill>
                  <a:schemeClr val="bg1"/>
                </a:solidFill>
              </a:rPr>
              <a:t>ПП «БЕСТ» </a:t>
            </a:r>
            <a:r>
              <a:rPr lang="uk-UA" b="1" dirty="0" err="1" smtClean="0">
                <a:solidFill>
                  <a:schemeClr val="bg1"/>
                </a:solidFill>
              </a:rPr>
              <a:t>Соколенко</a:t>
            </a:r>
            <a:r>
              <a:rPr lang="uk-UA" b="1" dirty="0" smtClean="0">
                <a:solidFill>
                  <a:schemeClr val="bg1"/>
                </a:solidFill>
              </a:rPr>
              <a:t> В.І.</a:t>
            </a:r>
          </a:p>
          <a:p>
            <a:r>
              <a:rPr lang="uk-UA" b="1" dirty="0" smtClean="0">
                <a:solidFill>
                  <a:schemeClr val="bg1"/>
                </a:solidFill>
              </a:rPr>
              <a:t>ПП «КОПО» Попов В.М.</a:t>
            </a:r>
          </a:p>
          <a:p>
            <a:endParaRPr lang="uk-UA" b="1" dirty="0">
              <a:solidFill>
                <a:schemeClr val="bg1"/>
              </a:solidFill>
            </a:endParaRPr>
          </a:p>
          <a:p>
            <a:endParaRPr lang="uk-UA" b="1" dirty="0" smtClean="0">
              <a:solidFill>
                <a:schemeClr val="bg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BC7-99AB-470B-8C79-5FA2821568AE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6" name="Picture 14" descr="E:\фото 172\IMG_109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r="15436"/>
          <a:stretch>
            <a:fillRect/>
          </a:stretch>
        </p:blipFill>
        <p:spPr bwMode="auto">
          <a:xfrm>
            <a:off x="3724032" y="311029"/>
            <a:ext cx="2371967" cy="1738488"/>
          </a:xfrm>
          <a:prstGeom prst="rect">
            <a:avLst/>
          </a:prstGeom>
          <a:noFill/>
        </p:spPr>
      </p:pic>
      <p:pic>
        <p:nvPicPr>
          <p:cNvPr id="7" name="Рисунок 6" descr="D:\фото\IMG_20171103_08090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5919" y="370715"/>
            <a:ext cx="239903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фото\IMG_20171103_08104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497" y="2318679"/>
            <a:ext cx="1652150" cy="210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фото\Изображение160 02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79014" y="2318680"/>
            <a:ext cx="319849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фото\IMG_20171103_082016.jpg"/>
          <p:cNvPicPr/>
          <p:nvPr/>
        </p:nvPicPr>
        <p:blipFill>
          <a:blip r:embed="rId6" cstate="print"/>
          <a:srcRect r="1917"/>
          <a:stretch>
            <a:fillRect/>
          </a:stretch>
        </p:blipFill>
        <p:spPr bwMode="auto">
          <a:xfrm>
            <a:off x="5061906" y="4086650"/>
            <a:ext cx="3114697" cy="19448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6202947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BC7-99AB-470B-8C79-5FA2821568AE}" type="slidenum">
              <a:rPr lang="ru-RU" smtClean="0"/>
              <a:pPr/>
              <a:t>30</a:t>
            </a:fld>
            <a:endParaRPr lang="ru-RU" dirty="0"/>
          </a:p>
        </p:txBody>
      </p:sp>
      <p:pic>
        <p:nvPicPr>
          <p:cNvPr id="44034" name="Picture 2" descr="https://fs00.infourok.ru/images/doc/169/194582/img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388" y="436149"/>
            <a:ext cx="8192702" cy="583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BC7-99AB-470B-8C79-5FA2821568AE}" type="slidenum">
              <a:rPr lang="ru-RU" smtClean="0"/>
              <a:pPr/>
              <a:t>31</a:t>
            </a:fld>
            <a:endParaRPr lang="ru-RU" dirty="0"/>
          </a:p>
        </p:txBody>
      </p:sp>
      <p:pic>
        <p:nvPicPr>
          <p:cNvPr id="45058" name="Picture 2" descr="https://fs00.infourok.ru/images/doc/169/194582/img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901" y="545397"/>
            <a:ext cx="8019753" cy="583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BC7-99AB-470B-8C79-5FA2821568AE}" type="slidenum">
              <a:rPr lang="ru-RU" smtClean="0"/>
              <a:pPr/>
              <a:t>32</a:t>
            </a:fld>
            <a:endParaRPr lang="ru-RU" dirty="0"/>
          </a:p>
        </p:txBody>
      </p:sp>
      <p:pic>
        <p:nvPicPr>
          <p:cNvPr id="46082" name="Picture 2" descr="https://fs00.infourok.ru/images/doc/169/194582/img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7585" y="586596"/>
            <a:ext cx="8189270" cy="583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BC7-99AB-470B-8C79-5FA2821568AE}" type="slidenum">
              <a:rPr lang="ru-RU" smtClean="0"/>
              <a:pPr/>
              <a:t>33</a:t>
            </a:fld>
            <a:endParaRPr lang="ru-RU" dirty="0"/>
          </a:p>
        </p:txBody>
      </p:sp>
      <p:pic>
        <p:nvPicPr>
          <p:cNvPr id="47106" name="Picture 2" descr="https://fs00.infourok.ru/images/doc/169/194582/img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1304" y="571005"/>
            <a:ext cx="7919055" cy="583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BC7-99AB-470B-8C79-5FA2821568AE}" type="slidenum">
              <a:rPr lang="ru-RU" smtClean="0"/>
              <a:pPr/>
              <a:t>34</a:t>
            </a:fld>
            <a:endParaRPr lang="ru-RU" dirty="0"/>
          </a:p>
        </p:txBody>
      </p:sp>
      <p:pic>
        <p:nvPicPr>
          <p:cNvPr id="48130" name="Picture 2" descr="https://fs00.infourok.ru/images/doc/169/194582/img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665" y="578082"/>
            <a:ext cx="7433754" cy="583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BC7-99AB-470B-8C79-5FA2821568AE}" type="slidenum">
              <a:rPr lang="ru-RU" smtClean="0"/>
              <a:pPr/>
              <a:t>35</a:t>
            </a:fld>
            <a:endParaRPr lang="ru-RU" dirty="0"/>
          </a:p>
        </p:txBody>
      </p:sp>
      <p:pic>
        <p:nvPicPr>
          <p:cNvPr id="4" name="Picture 2" descr="http://svitppt.com.ua/images/60/59106/960/img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024" y="725214"/>
            <a:ext cx="8129588" cy="59041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79826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33278" y="569343"/>
            <a:ext cx="8091184" cy="5477774"/>
          </a:xfrm>
          <a:prstGeom prst="rect">
            <a:avLst/>
          </a:prstGeom>
          <a:solidFill>
            <a:schemeClr val="lt1">
              <a:alpha val="7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Мета проекту:   </a:t>
            </a:r>
            <a:endParaRPr lang="uk-UA" sz="2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  <a:p>
            <a:pPr algn="just"/>
            <a:r>
              <a:rPr lang="uk-UA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                         </a:t>
            </a:r>
            <a:r>
              <a:rPr lang="uk-UA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Зробити аналіз, систематизувати, розглянути на засіданні педагогічної ради досвід роботи, творчий звіт майстра виробничого навчання </a:t>
            </a:r>
            <a:r>
              <a:rPr lang="uk-UA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Миролюбової</a:t>
            </a:r>
            <a:r>
              <a:rPr lang="uk-UA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 Я.І. по    </a:t>
            </a:r>
            <a:r>
              <a:rPr lang="uk-UA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досвіду  створення ситуації успіху</a:t>
            </a:r>
            <a:r>
              <a:rPr lang="uk-UA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 розвитку особистості з особливими освітніми потребами з метою надання можливості кожному учню відчути радість досягнення успіху в </a:t>
            </a:r>
            <a:r>
              <a:rPr lang="uk-UA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опануванні професійними </a:t>
            </a:r>
            <a:r>
              <a:rPr lang="uk-UA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навичками, усвідомити свої здібності. А також  поширити позитивний  педагогічний досвід майстра виробничого навчання в навчально-виховному та навчально-виробничому процесі  ПТНЗ.</a:t>
            </a:r>
          </a:p>
        </p:txBody>
      </p:sp>
      <p:sp>
        <p:nvSpPr>
          <p:cNvPr id="13" name="Прямоугольник 12"/>
          <p:cNvSpPr/>
          <p:nvPr/>
        </p:nvSpPr>
        <p:spPr>
          <a:xfrm rot="5400000">
            <a:off x="5033331" y="3283025"/>
            <a:ext cx="7524521" cy="742261"/>
          </a:xfrm>
          <a:prstGeom prst="rect">
            <a:avLst/>
          </a:prstGeom>
          <a:solidFill>
            <a:srgbClr val="FFFF00">
              <a:alpha val="59000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8254424" y="6168661"/>
            <a:ext cx="451003" cy="365125"/>
          </a:xfrm>
        </p:spPr>
        <p:txBody>
          <a:bodyPr/>
          <a:lstStyle/>
          <a:p>
            <a:fld id="{BF764BC7-99AB-470B-8C79-5FA2821568AE}" type="slidenum">
              <a:rPr lang="ru-RU" b="1" smtClean="0">
                <a:solidFill>
                  <a:schemeClr val="bg1">
                    <a:lumMod val="95000"/>
                  </a:schemeClr>
                </a:solidFill>
              </a:rPr>
              <a:pPr/>
              <a:t>4</a:t>
            </a:fld>
            <a:endParaRPr lang="ru-RU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519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Складові сили мотивації</a:t>
            </a:r>
            <a:endParaRPr lang="ru-RU" dirty="0"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BC7-99AB-470B-8C79-5FA2821568AE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3985" y="1455133"/>
            <a:ext cx="3668111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800" dirty="0" err="1" smtClean="0">
                <a:solidFill>
                  <a:srgbClr val="0070C0"/>
                </a:solidFill>
              </a:rPr>
              <a:t>Життєво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необхідно</a:t>
            </a:r>
            <a:endParaRPr lang="ru-RU" sz="2800" dirty="0">
              <a:solidFill>
                <a:srgbClr val="0070C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uk-UA" sz="2800" dirty="0" smtClean="0">
                <a:solidFill>
                  <a:srgbClr val="0070C0"/>
                </a:solidFill>
              </a:rPr>
              <a:t>Цікаво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2800" dirty="0" smtClean="0">
                <a:solidFill>
                  <a:srgbClr val="0070C0"/>
                </a:solidFill>
              </a:rPr>
              <a:t>Полегшить роботу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2800" dirty="0" smtClean="0">
                <a:solidFill>
                  <a:srgbClr val="0070C0"/>
                </a:solidFill>
              </a:rPr>
              <a:t>Допоможе в майбутньому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2800" dirty="0" smtClean="0">
                <a:solidFill>
                  <a:srgbClr val="0070C0"/>
                </a:solidFill>
              </a:rPr>
              <a:t>Сприяє розвитку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2800" dirty="0" smtClean="0">
                <a:solidFill>
                  <a:srgbClr val="0070C0"/>
                </a:solidFill>
              </a:rPr>
              <a:t>Формує здібність ставити мету , знаходити способи її досягнення</a:t>
            </a:r>
            <a:endParaRPr lang="ru-RU" sz="2800" dirty="0">
              <a:solidFill>
                <a:srgbClr val="0070C0"/>
              </a:solidFill>
            </a:endParaRPr>
          </a:p>
          <a:p>
            <a:endParaRPr lang="ru-RU" dirty="0"/>
          </a:p>
        </p:txBody>
      </p:sp>
      <p:pic>
        <p:nvPicPr>
          <p:cNvPr id="6" name="Picture 2" descr="C:\Users\Notebook\Desktop\мотив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6108" y="1180059"/>
            <a:ext cx="2834112" cy="257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4551" y="3794235"/>
            <a:ext cx="3342289" cy="264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4930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BC7-99AB-470B-8C79-5FA2821568AE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20482" name="Picture 2" descr="http://filologukr.ucoz.ru/uspikh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05143" y="1460309"/>
            <a:ext cx="4672777" cy="3237187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93298" y="199696"/>
            <a:ext cx="8393501" cy="1397875"/>
          </a:xfrm>
          <a:prstGeom prst="rect">
            <a:avLst/>
          </a:prstGeom>
          <a:solidFill>
            <a:schemeClr val="lt1">
              <a:alpha val="7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uk-UA" sz="3200" dirty="0" err="1" smtClean="0">
                <a:solidFill>
                  <a:schemeClr val="accent6">
                    <a:lumMod val="50000"/>
                  </a:schemeClr>
                </a:solidFill>
                <a:effectLst/>
              </a:rPr>
              <a:t>Мотиваціія</a:t>
            </a:r>
            <a:r>
              <a:rPr lang="uk-UA" sz="32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 успіху: працелюбність, бачення кінцевого результату, творчий підхід  </a:t>
            </a:r>
            <a:endParaRPr lang="ru-RU" sz="3200" dirty="0"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55686" y="1561059"/>
            <a:ext cx="3288314" cy="3273699"/>
          </a:xfrm>
          <a:prstGeom prst="rect">
            <a:avLst/>
          </a:prstGeom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67058" y="3510456"/>
            <a:ext cx="2621723" cy="221427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9698" y="5832929"/>
            <a:ext cx="84503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>
                <a:solidFill>
                  <a:srgbClr val="0070C0"/>
                </a:solidFill>
              </a:rPr>
              <a:t>«Знедолена природою дитина не повинна знати, що у неї слабкий розум, слабкі сили. Виховання такої дитини має бути у сто разів ніжнішим, чуйнішим, дбайливішим» (В.Сухомлинський).</a:t>
            </a:r>
            <a:endParaRPr lang="ru-RU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074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5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80297"/>
          </a:xfrm>
        </p:spPr>
        <p:txBody>
          <a:bodyPr>
            <a:normAutofit fontScale="90000"/>
          </a:bodyPr>
          <a:lstStyle/>
          <a:p>
            <a:r>
              <a:rPr lang="uk-UA" sz="3600" dirty="0" err="1" smtClean="0">
                <a:solidFill>
                  <a:srgbClr val="0070C0"/>
                </a:solidFill>
                <a:effectLst/>
              </a:rPr>
              <a:t>Корекційно</a:t>
            </a:r>
            <a:r>
              <a:rPr lang="uk-UA" sz="3600" dirty="0" smtClean="0">
                <a:solidFill>
                  <a:srgbClr val="0070C0"/>
                </a:solidFill>
                <a:effectLst/>
              </a:rPr>
              <a:t> - розвивальна програма </a:t>
            </a:r>
            <a:r>
              <a:rPr lang="uk-UA" sz="3600" dirty="0">
                <a:solidFill>
                  <a:srgbClr val="0070C0"/>
                </a:solidFill>
                <a:effectLst/>
              </a:rPr>
              <a:t>тренінгу </a:t>
            </a:r>
            <a:r>
              <a:rPr lang="uk-UA" sz="3600" dirty="0" smtClean="0">
                <a:solidFill>
                  <a:srgbClr val="0070C0"/>
                </a:solidFill>
                <a:effectLst/>
              </a:rPr>
              <a:t/>
            </a:r>
            <a:br>
              <a:rPr lang="uk-UA" sz="3600" dirty="0" smtClean="0">
                <a:solidFill>
                  <a:srgbClr val="0070C0"/>
                </a:solidFill>
                <a:effectLst/>
              </a:rPr>
            </a:br>
            <a:r>
              <a:rPr lang="uk-UA" sz="3600" dirty="0" smtClean="0">
                <a:solidFill>
                  <a:srgbClr val="0070C0"/>
                </a:solidFill>
                <a:effectLst/>
              </a:rPr>
              <a:t>«</a:t>
            </a:r>
            <a:r>
              <a:rPr lang="uk-UA" sz="3600" dirty="0">
                <a:solidFill>
                  <a:srgbClr val="0070C0"/>
                </a:solidFill>
                <a:effectLst/>
              </a:rPr>
              <a:t>Це – я, поглянь на </a:t>
            </a:r>
            <a:r>
              <a:rPr lang="uk-UA" dirty="0">
                <a:solidFill>
                  <a:srgbClr val="0070C0"/>
                </a:solidFill>
                <a:effectLst/>
              </a:rPr>
              <a:t>мене»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77059" y="1809481"/>
            <a:ext cx="2664455" cy="1964028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BC7-99AB-470B-8C79-5FA2821568AE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1031" name="Picture 7" descr="C:\Documents and Settings\Admin\Рабочий стол\Діти з особливими потребами\IMG_20171025_1034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3569" y="1809481"/>
            <a:ext cx="2518892" cy="196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Documents and Settings\Admin\Рабочий стол\Діти з особливими потребами\IMG_20171025_1050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49523" y="3773509"/>
            <a:ext cx="3855073" cy="288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54546" y="1712890"/>
            <a:ext cx="301902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i="1" dirty="0">
                <a:solidFill>
                  <a:srgbClr val="0070C0"/>
                </a:solidFill>
              </a:rPr>
              <a:t>Після </a:t>
            </a:r>
            <a:r>
              <a:rPr lang="uk-UA" sz="2400" b="1" i="1" dirty="0" smtClean="0">
                <a:solidFill>
                  <a:srgbClr val="0070C0"/>
                </a:solidFill>
              </a:rPr>
              <a:t>проведення </a:t>
            </a:r>
            <a:r>
              <a:rPr lang="uk-UA" sz="2400" b="1" i="1" dirty="0">
                <a:solidFill>
                  <a:srgbClr val="0070C0"/>
                </a:solidFill>
              </a:rPr>
              <a:t>тренінгу очікується зниження рівня тривожності в учнів, покращення показників самооцінки, налагодження емоційної сфери, покращення психологічного клімату в </a:t>
            </a:r>
            <a:r>
              <a:rPr lang="uk-UA" sz="2400" b="1" i="1" dirty="0" smtClean="0">
                <a:solidFill>
                  <a:srgbClr val="0070C0"/>
                </a:solidFill>
              </a:rPr>
              <a:t>групі</a:t>
            </a:r>
            <a:endParaRPr lang="uk-UA" b="1" i="1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46252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Виробниче навчання в НПЛ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BC7-99AB-470B-8C79-5FA2821568AE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5" name="Объект 4" descr="D:\фото\20160526_09485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808811" y="5824150"/>
            <a:ext cx="643943" cy="4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фото\20160526_0945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9765" y="1581492"/>
            <a:ext cx="1354674" cy="2411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фото\20160609_1315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1211" y="1581494"/>
            <a:ext cx="1377600" cy="2327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фото\20160609_13160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6335" y="1581494"/>
            <a:ext cx="1494465" cy="2411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фото\Фото0076.jpg"/>
          <p:cNvPicPr/>
          <p:nvPr/>
        </p:nvPicPr>
        <p:blipFill>
          <a:blip r:embed="rId6" cstate="print"/>
          <a:srcRect l="28968"/>
          <a:stretch>
            <a:fillRect/>
          </a:stretch>
        </p:blipFill>
        <p:spPr bwMode="auto">
          <a:xfrm>
            <a:off x="6991081" y="4473598"/>
            <a:ext cx="17049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фото\20160526_09485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7049" y="1963335"/>
            <a:ext cx="2282675" cy="146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фото\20160622_09445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22751" y="4250028"/>
            <a:ext cx="3541688" cy="2307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фото\20160526_09441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61801" y="4297820"/>
            <a:ext cx="1236584" cy="2215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фото\1454950916797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99268" y="1581492"/>
            <a:ext cx="1447737" cy="2330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фото\IMG_20161203_225631_159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4029" y="4258491"/>
            <a:ext cx="1190451" cy="2254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99784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Відпрацювання навичок у виробничій майстерні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BC7-99AB-470B-8C79-5FA2821568AE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3074" name="Picture 2" descr="C:\Documents and Settings\Admin\Рабочий стол\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0956" y="1639614"/>
            <a:ext cx="6525168" cy="470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919423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972d4a328ad897829b9dd2dad14b69ffb96b51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2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2096</TotalTime>
  <Words>502</Words>
  <Application>Microsoft Office PowerPoint</Application>
  <PresentationFormat>Экран (4:3)</PresentationFormat>
  <Paragraphs>100</Paragraphs>
  <Slides>35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Апекс</vt:lpstr>
      <vt:lpstr>Слайд 1</vt:lpstr>
      <vt:lpstr>Автори проекту - дослідження</vt:lpstr>
      <vt:lpstr>Учасники проекту</vt:lpstr>
      <vt:lpstr>Слайд 4</vt:lpstr>
      <vt:lpstr>Складові сили мотивації</vt:lpstr>
      <vt:lpstr>Мотиваціія успіху: працелюбність, бачення кінцевого результату, творчий підхід  </vt:lpstr>
      <vt:lpstr>Корекційно - розвивальна програма тренінгу  «Це – я, поглянь на мене» </vt:lpstr>
      <vt:lpstr>Виробниче навчання в НПЛ</vt:lpstr>
      <vt:lpstr>Відпрацювання навичок у виробничій майстерні</vt:lpstr>
      <vt:lpstr>Виконані реальні дипломні роботи</vt:lpstr>
      <vt:lpstr>Гурткова робота</vt:lpstr>
      <vt:lpstr>Конкурсні вироби учнів</vt:lpstr>
      <vt:lpstr>Конкурсні вироби учнів</vt:lpstr>
      <vt:lpstr>Слайд 14</vt:lpstr>
      <vt:lpstr>Герої не вмирають…</vt:lpstr>
      <vt:lpstr>Технологія створення ситуації успіху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Company>DNS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 Грибан</dc:creator>
  <cp:lastModifiedBy>Саня</cp:lastModifiedBy>
  <cp:revision>135</cp:revision>
  <dcterms:created xsi:type="dcterms:W3CDTF">2013-09-07T13:30:24Z</dcterms:created>
  <dcterms:modified xsi:type="dcterms:W3CDTF">2017-12-15T12:34:48Z</dcterms:modified>
</cp:coreProperties>
</file>